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82" r:id="rId8"/>
    <p:sldId id="289" r:id="rId9"/>
    <p:sldId id="290" r:id="rId10"/>
    <p:sldId id="288" r:id="rId11"/>
    <p:sldId id="287" r:id="rId12"/>
    <p:sldId id="291" r:id="rId13"/>
    <p:sldId id="294" r:id="rId14"/>
    <p:sldId id="292" r:id="rId15"/>
    <p:sldId id="29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סגנון בהיר 3 - הדגשה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סגנון ביניים 3 - 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655" autoAdjust="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שה עופר" userId="be54d6cb-761f-4aec-b214-5cfcb9fa6e02" providerId="ADAL" clId="{64957A35-013C-4C72-80B5-11DACF5DCFDA}"/>
    <pc:docChg chg="modSld">
      <pc:chgData name="משה עופר" userId="be54d6cb-761f-4aec-b214-5cfcb9fa6e02" providerId="ADAL" clId="{64957A35-013C-4C72-80B5-11DACF5DCFDA}" dt="2024-03-14T13:52:05.912" v="6" actId="1076"/>
      <pc:docMkLst>
        <pc:docMk/>
      </pc:docMkLst>
      <pc:sldChg chg="modSp mod">
        <pc:chgData name="משה עופר" userId="be54d6cb-761f-4aec-b214-5cfcb9fa6e02" providerId="ADAL" clId="{64957A35-013C-4C72-80B5-11DACF5DCFDA}" dt="2024-03-14T13:52:05.912" v="6" actId="1076"/>
        <pc:sldMkLst>
          <pc:docMk/>
          <pc:sldMk cId="2586058810" sldId="256"/>
        </pc:sldMkLst>
        <pc:spChg chg="mod">
          <ac:chgData name="משה עופר" userId="be54d6cb-761f-4aec-b214-5cfcb9fa6e02" providerId="ADAL" clId="{64957A35-013C-4C72-80B5-11DACF5DCFDA}" dt="2024-03-14T13:52:05.912" v="6" actId="1076"/>
          <ac:spMkLst>
            <pc:docMk/>
            <pc:sldMk cId="2586058810" sldId="256"/>
            <ac:spMk id="4" creationId="{1ED114E0-D586-A18E-084B-EF12BCBA897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1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טבלה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טבלה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640" y="3329790"/>
            <a:ext cx="9819049" cy="3200400"/>
          </a:xfrm>
        </p:spPr>
        <p:txBody>
          <a:bodyPr anchor="ctr"/>
          <a:lstStyle/>
          <a:p>
            <a:r>
              <a:rPr lang="en-US" dirty="0"/>
              <a:t>Final Report - Facial Expressions classification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ED114E0-D586-A18E-084B-EF12BCBA897F}"/>
              </a:ext>
            </a:extLst>
          </p:cNvPr>
          <p:cNvSpPr txBox="1"/>
          <p:nvPr/>
        </p:nvSpPr>
        <p:spPr>
          <a:xfrm>
            <a:off x="4368800" y="52356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Moshe Ofer</a:t>
            </a:r>
          </a:p>
          <a:p>
            <a:pPr algn="ctr"/>
            <a:r>
              <a:rPr lang="en-US" dirty="0" err="1"/>
              <a:t>Talor</a:t>
            </a:r>
            <a:r>
              <a:rPr lang="en-US" dirty="0"/>
              <a:t> </a:t>
            </a:r>
            <a:r>
              <a:rPr lang="en-US" dirty="0" err="1"/>
              <a:t>Langnas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Avichai</a:t>
            </a:r>
            <a:r>
              <a:rPr lang="en-US" dirty="0"/>
              <a:t> Mizrachi </a:t>
            </a:r>
          </a:p>
          <a:p>
            <a:pPr algn="ctr"/>
            <a:r>
              <a:rPr lang="en-US" dirty="0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7A733F-C8B0-9A56-DA84-71E95C8D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8443" y="1751118"/>
            <a:ext cx="1787168" cy="464499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Log. Regression</a:t>
            </a:r>
          </a:p>
          <a:p>
            <a:endParaRPr lang="en-US" dirty="0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C81DD71-95C3-24A4-1421-C03C8D026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99006" y="1703599"/>
            <a:ext cx="880387" cy="464499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MLP</a:t>
            </a:r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8EB2F8-E665-A789-156D-3386C23B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8" y="612266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7A21AFF-5A81-620E-CC4C-A34BB4163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מציין מיקום תוכן 14">
            <a:extLst>
              <a:ext uri="{FF2B5EF4-FFF2-40B4-BE49-F238E27FC236}">
                <a16:creationId xmlns:a16="http://schemas.microsoft.com/office/drawing/2014/main" id="{13B58EC8-9A1E-ABC0-11EB-E8261433D78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257961216"/>
              </p:ext>
            </p:extLst>
          </p:nvPr>
        </p:nvGraphicFramePr>
        <p:xfrm>
          <a:off x="6096000" y="2168098"/>
          <a:ext cx="5486400" cy="2887997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52617339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6759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71919715"/>
                    </a:ext>
                  </a:extLst>
                </a:gridCol>
              </a:tblGrid>
              <a:tr h="253494">
                <a:tc>
                  <a:txBody>
                    <a:bodyPr/>
                    <a:lstStyle/>
                    <a:p>
                      <a:pPr fontAlgn="b"/>
                      <a:r>
                        <a:rPr lang="en-US" sz="1300" b="1">
                          <a:effectLst/>
                        </a:rPr>
                        <a:t>Layer</a:t>
                      </a:r>
                    </a:p>
                  </a:txBody>
                  <a:tcPr marL="66027" marR="66027" marT="33014" marB="33014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300" b="1" dirty="0">
                          <a:effectLst/>
                        </a:rPr>
                        <a:t>Size</a:t>
                      </a:r>
                    </a:p>
                  </a:txBody>
                  <a:tcPr marL="66027" marR="66027" marT="33014" marB="33014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300" b="1">
                          <a:effectLst/>
                        </a:rPr>
                        <a:t>Activation</a:t>
                      </a:r>
                    </a:p>
                  </a:txBody>
                  <a:tcPr marL="66027" marR="66027" marT="33014" marB="33014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51859"/>
                  </a:ext>
                </a:extLst>
              </a:tr>
              <a:tr h="253494"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>
                          <a:effectLst/>
                        </a:rPr>
                        <a:t>Input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(222, 222, 3)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-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445311"/>
                  </a:ext>
                </a:extLst>
              </a:tr>
              <a:tr h="633638"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Dense (Hidden Layer 1)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>
                          <a:effectLst/>
                        </a:rPr>
                        <a:t>500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 err="1">
                          <a:effectLst/>
                        </a:rPr>
                        <a:t>ReLU</a:t>
                      </a:r>
                      <a:endParaRPr lang="en-US" sz="1300" dirty="0">
                        <a:effectLst/>
                      </a:endParaRP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901001"/>
                  </a:ext>
                </a:extLst>
              </a:tr>
              <a:tr h="633638"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Dense (Hidden Layer 2)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250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ReLU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770901"/>
                  </a:ext>
                </a:extLst>
              </a:tr>
              <a:tr h="633638"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Dense (Hidden Layer 3)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64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ReLU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80935"/>
                  </a:ext>
                </a:extLst>
              </a:tr>
              <a:tr h="443547"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Dense (Output)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>
                          <a:effectLst/>
                        </a:rPr>
                        <a:t>6</a:t>
                      </a: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300" dirty="0" err="1">
                          <a:effectLst/>
                        </a:rPr>
                        <a:t>Softmax</a:t>
                      </a:r>
                      <a:endParaRPr lang="en-US" sz="1300" dirty="0">
                        <a:effectLst/>
                      </a:endParaRPr>
                    </a:p>
                  </a:txBody>
                  <a:tcPr marL="66027" marR="66027" marT="33014" marB="33014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85804"/>
                  </a:ext>
                </a:extLst>
              </a:tr>
            </a:tbl>
          </a:graphicData>
        </a:graphic>
      </p:graphicFrame>
      <p:graphicFrame>
        <p:nvGraphicFramePr>
          <p:cNvPr id="18" name="טבלה 17">
            <a:extLst>
              <a:ext uri="{FF2B5EF4-FFF2-40B4-BE49-F238E27FC236}">
                <a16:creationId xmlns:a16="http://schemas.microsoft.com/office/drawing/2014/main" id="{C79DF325-CE68-0443-E756-7A9E02C8C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82738"/>
              </p:ext>
            </p:extLst>
          </p:nvPr>
        </p:nvGraphicFramePr>
        <p:xfrm>
          <a:off x="264934" y="2168098"/>
          <a:ext cx="5394186" cy="2887997"/>
        </p:xfrm>
        <a:graphic>
          <a:graphicData uri="http://schemas.openxmlformats.org/drawingml/2006/table">
            <a:tbl>
              <a:tblPr/>
              <a:tblGrid>
                <a:gridCol w="1798062">
                  <a:extLst>
                    <a:ext uri="{9D8B030D-6E8A-4147-A177-3AD203B41FA5}">
                      <a16:colId xmlns:a16="http://schemas.microsoft.com/office/drawing/2014/main" val="2501026092"/>
                    </a:ext>
                  </a:extLst>
                </a:gridCol>
                <a:gridCol w="1798062">
                  <a:extLst>
                    <a:ext uri="{9D8B030D-6E8A-4147-A177-3AD203B41FA5}">
                      <a16:colId xmlns:a16="http://schemas.microsoft.com/office/drawing/2014/main" val="2808511751"/>
                    </a:ext>
                  </a:extLst>
                </a:gridCol>
                <a:gridCol w="1798062">
                  <a:extLst>
                    <a:ext uri="{9D8B030D-6E8A-4147-A177-3AD203B41FA5}">
                      <a16:colId xmlns:a16="http://schemas.microsoft.com/office/drawing/2014/main" val="354254331"/>
                    </a:ext>
                  </a:extLst>
                </a:gridCol>
              </a:tblGrid>
              <a:tr h="598219"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Layer</a:t>
                      </a:r>
                    </a:p>
                  </a:txBody>
                  <a:tcPr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Size</a:t>
                      </a:r>
                    </a:p>
                  </a:txBody>
                  <a:tcPr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Activation</a:t>
                      </a:r>
                    </a:p>
                  </a:txBody>
                  <a:tcPr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13616"/>
                  </a:ext>
                </a:extLst>
              </a:tr>
              <a:tr h="1346928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Input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(222, 222, 3)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798125"/>
                  </a:ext>
                </a:extLst>
              </a:tr>
              <a:tr h="94285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Dense (Output)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 err="1">
                          <a:effectLst/>
                        </a:rPr>
                        <a:t>Softmax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40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23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461EBC-0239-0557-8E02-93ECF333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Results &amp; comparison </a:t>
            </a: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E867DB4-1D23-876B-C26C-9A0C464B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3" name="מציין מיקום תוכן 2">
            <a:extLst>
              <a:ext uri="{FF2B5EF4-FFF2-40B4-BE49-F238E27FC236}">
                <a16:creationId xmlns:a16="http://schemas.microsoft.com/office/drawing/2014/main" id="{6FED5E65-4005-1BC1-6BCF-2070193BBA2D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47811674"/>
              </p:ext>
            </p:extLst>
          </p:nvPr>
        </p:nvGraphicFramePr>
        <p:xfrm>
          <a:off x="1212674" y="2111381"/>
          <a:ext cx="9766652" cy="357096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78526">
                  <a:extLst>
                    <a:ext uri="{9D8B030D-6E8A-4147-A177-3AD203B41FA5}">
                      <a16:colId xmlns:a16="http://schemas.microsoft.com/office/drawing/2014/main" val="3304668467"/>
                    </a:ext>
                  </a:extLst>
                </a:gridCol>
                <a:gridCol w="5188126">
                  <a:extLst>
                    <a:ext uri="{9D8B030D-6E8A-4147-A177-3AD203B41FA5}">
                      <a16:colId xmlns:a16="http://schemas.microsoft.com/office/drawing/2014/main" val="3463281697"/>
                    </a:ext>
                  </a:extLst>
                </a:gridCol>
              </a:tblGrid>
              <a:tr h="892741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364384" marR="334019" marT="182192" marB="1821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Accuracy </a:t>
                      </a:r>
                    </a:p>
                  </a:txBody>
                  <a:tcPr marL="364384" marR="334019" marT="182192" marB="182192"/>
                </a:tc>
                <a:extLst>
                  <a:ext uri="{0D108BD9-81ED-4DB2-BD59-A6C34878D82A}">
                    <a16:rowId xmlns:a16="http://schemas.microsoft.com/office/drawing/2014/main" val="3997497407"/>
                  </a:ext>
                </a:extLst>
              </a:tr>
              <a:tr h="892741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Log. Regression</a:t>
                      </a:r>
                    </a:p>
                  </a:txBody>
                  <a:tcPr marL="364384" marR="334019" marT="182192" marB="18219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36%</a:t>
                      </a:r>
                    </a:p>
                  </a:txBody>
                  <a:tcPr marL="364384" marR="334019" marT="182192" marB="18219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15389"/>
                  </a:ext>
                </a:extLst>
              </a:tr>
              <a:tr h="892741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MLP</a:t>
                      </a:r>
                    </a:p>
                  </a:txBody>
                  <a:tcPr marL="364384" marR="334019" marT="182192" marB="18219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52%</a:t>
                      </a:r>
                    </a:p>
                  </a:txBody>
                  <a:tcPr marL="364384" marR="334019" marT="182192" marB="18219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48888"/>
                  </a:ext>
                </a:extLst>
              </a:tr>
              <a:tr h="892741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CNN</a:t>
                      </a:r>
                    </a:p>
                  </a:txBody>
                  <a:tcPr marL="364384" marR="334019" marT="182192" marB="182192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61%</a:t>
                      </a:r>
                    </a:p>
                  </a:txBody>
                  <a:tcPr marL="364384" marR="334019" marT="182192" marB="182192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558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70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81672-7435-E029-BCDF-E8C856DC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מציין מיקום של טבלה 2">
            <a:extLst>
              <a:ext uri="{FF2B5EF4-FFF2-40B4-BE49-F238E27FC236}">
                <a16:creationId xmlns:a16="http://schemas.microsoft.com/office/drawing/2014/main" id="{66E99184-B090-8A61-D4C1-1325E3DCB7B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Enhanced Data Processing: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Exploring advanced techniques like elastic deformations, color jittering, and style transfer can diversify and expand the dataset.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Architecture Optimization: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Experimenting with various CNN architectures and techniques can improve accuracy and efficiency while capturing subtle facial features.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86BC5AA-142B-D9A4-AA2A-C40C4980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5AADE98-88B4-3CBB-B099-33FF94C66C59}"/>
              </a:ext>
            </a:extLst>
          </p:cNvPr>
          <p:cNvSpPr txBox="1"/>
          <p:nvPr/>
        </p:nvSpPr>
        <p:spPr>
          <a:xfrm>
            <a:off x="3413760" y="3505200"/>
            <a:ext cx="616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Moshe Ofer</a:t>
            </a:r>
          </a:p>
          <a:p>
            <a:r>
              <a:rPr lang="en-US" dirty="0" err="1">
                <a:solidFill>
                  <a:schemeClr val="bg1"/>
                </a:solidFill>
              </a:rPr>
              <a:t>Talor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Langnas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Avichai</a:t>
            </a:r>
            <a:r>
              <a:rPr lang="en-US" dirty="0">
                <a:solidFill>
                  <a:schemeClr val="bg1"/>
                </a:solidFill>
              </a:rPr>
              <a:t> Mizrachi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Project Description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Description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Model Architecture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Training process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Previous Attempts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Results &amp; comparison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Future Work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8664892" cy="340705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Emotion recognition tech is crucial for behavior understanding and user experience (UX).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This report explores CNN-based facial expression recognition.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Achieves 0.61 test accuracy, with insights for improvement.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Project description </a:t>
            </a:r>
          </a:p>
        </p:txBody>
      </p:sp>
      <p:pic>
        <p:nvPicPr>
          <p:cNvPr id="70" name="וידאו 69" descr="People In A Meeting">
            <a:extLst>
              <a:ext uri="{FF2B5EF4-FFF2-40B4-BE49-F238E27FC236}">
                <a16:creationId xmlns:a16="http://schemas.microsoft.com/office/drawing/2014/main" id="{442AF394-E840-135C-CD3F-EC942854C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18" r="2699"/>
          <a:stretch/>
        </p:blipFill>
        <p:spPr>
          <a:xfrm>
            <a:off x="0" y="742212"/>
            <a:ext cx="6576291" cy="5378020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  <p:sp>
        <p:nvSpPr>
          <p:cNvPr id="68" name="Slide Number Placeholder 67" hidden="1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527FF4-7FD2-B41C-9C18-1401BBFA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90880"/>
            <a:ext cx="3987800" cy="557059"/>
          </a:xfrm>
        </p:spPr>
        <p:txBody>
          <a:bodyPr/>
          <a:lstStyle/>
          <a:p>
            <a:r>
              <a:rPr lang="en-US" dirty="0"/>
              <a:t>Data DESCRIPTION 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97C3538-D55F-E2CC-3C9C-22E9EC051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9113" y="2844114"/>
            <a:ext cx="1769608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Ahegao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1CABDB0-C3CD-3800-0D86-1CCC7512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70201D4-5B1F-C8D5-EA2C-5C794AE5E630}"/>
              </a:ext>
            </a:extLst>
          </p:cNvPr>
          <p:cNvSpPr txBox="1"/>
          <p:nvPr/>
        </p:nvSpPr>
        <p:spPr>
          <a:xfrm>
            <a:off x="640079" y="1922968"/>
            <a:ext cx="6096000" cy="4615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15,454 images of cropped faces representing six distinct facial expressions: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Each image is in RGB format and is tagged by a corresponding label indicating the true expression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3" name="תמונה 12" descr="תמונה שמכילה טקסט, צילום מסך, מספר, גופן&#10;&#10;התיאור נוצר באופן אוטומטי">
            <a:extLst>
              <a:ext uri="{FF2B5EF4-FFF2-40B4-BE49-F238E27FC236}">
                <a16:creationId xmlns:a16="http://schemas.microsoft.com/office/drawing/2014/main" id="{3ECB7CC9-90BB-B128-FB6D-90F15318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573128"/>
            <a:ext cx="5249152" cy="3153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16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F527FF4-7FD2-B41C-9C18-1401BBFA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81" y="1073279"/>
            <a:ext cx="3987800" cy="557059"/>
          </a:xfrm>
        </p:spPr>
        <p:txBody>
          <a:bodyPr/>
          <a:lstStyle/>
          <a:p>
            <a:r>
              <a:rPr lang="en-US" dirty="0"/>
              <a:t>Data PROCESSING 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A1E83DB-D960-CAC6-ECE3-DC5829FFF8F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39267" y="3235987"/>
            <a:ext cx="6326733" cy="303273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Resized</a:t>
            </a:r>
            <a:r>
              <a:rPr lang="en-US" dirty="0"/>
              <a:t> all images to a size of 222 × 222 pixels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Data Augmentation:</a:t>
            </a:r>
            <a:r>
              <a:rPr lang="en-US" dirty="0"/>
              <a:t> horizontal flipping, random rotation (up to 10 degrees), and random zooming (up to 10 presents), enhancing the model’s ability to generalize to unseen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1CABDB0-C3CD-3800-0D86-1CCC7512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33CF93E-A0AB-113F-C9B6-47BC45D0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343" y="1073279"/>
            <a:ext cx="6034514" cy="1966500"/>
          </a:xfrm>
          <a:prstGeom prst="roundRect">
            <a:avLst>
              <a:gd name="adj" fmla="val 147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63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F064E4-7150-092C-C9DD-E7CB9952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94" y="762001"/>
            <a:ext cx="5760720" cy="52831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9134EEA-0342-F679-5786-D14DC8E0C1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303E233-5EE9-677E-8A8C-1550EAA3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/>
          <a:stretch/>
        </p:blipFill>
        <p:spPr>
          <a:xfrm>
            <a:off x="1842494" y="944880"/>
            <a:ext cx="8507012" cy="54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461EBC-0239-0557-8E02-93ECF33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</a:t>
            </a:r>
            <a:br>
              <a:rPr lang="en-US" dirty="0"/>
            </a:br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E867DB4-1D23-876B-C26C-9A0C464BB2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35">
            <a:extLst>
              <a:ext uri="{FF2B5EF4-FFF2-40B4-BE49-F238E27FC236}">
                <a16:creationId xmlns:a16="http://schemas.microsoft.com/office/drawing/2014/main" id="{FCC6BAD4-C898-4391-6854-89FC4BE63F8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2619875"/>
            <a:ext cx="5323840" cy="29071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Data split:</a:t>
            </a:r>
            <a:r>
              <a:rPr lang="en-US" dirty="0"/>
              <a:t> 70% of the data for training, 15% for testing, and 15% for validation</a:t>
            </a:r>
          </a:p>
          <a:p>
            <a:pPr>
              <a:lnSpc>
                <a:spcPct val="150000"/>
              </a:lnSpc>
            </a:pPr>
            <a:r>
              <a:rPr lang="en-US" dirty="0"/>
              <a:t>Run 10 </a:t>
            </a:r>
            <a:r>
              <a:rPr lang="en-US" b="1" dirty="0"/>
              <a:t>epochs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Batch</a:t>
            </a:r>
            <a:r>
              <a:rPr lang="en-US" dirty="0"/>
              <a:t> size of 32 (default)</a:t>
            </a:r>
          </a:p>
          <a:p>
            <a:pPr>
              <a:lnSpc>
                <a:spcPct val="150000"/>
              </a:lnSpc>
            </a:pPr>
            <a:r>
              <a:rPr lang="en-US" dirty="0"/>
              <a:t>Optimizing the </a:t>
            </a:r>
            <a:r>
              <a:rPr lang="en-US" b="1" dirty="0"/>
              <a:t>categorical</a:t>
            </a:r>
            <a:r>
              <a:rPr lang="en-US" dirty="0"/>
              <a:t> </a:t>
            </a:r>
            <a:r>
              <a:rPr lang="en-US" b="1" dirty="0"/>
              <a:t>cross-entropy</a:t>
            </a:r>
            <a:r>
              <a:rPr lang="en-US" dirty="0"/>
              <a:t> loss function, using the </a:t>
            </a:r>
            <a:r>
              <a:rPr lang="en-US" b="1" dirty="0"/>
              <a:t>Adam</a:t>
            </a:r>
            <a:r>
              <a:rPr lang="en-US" dirty="0"/>
              <a:t> optimizer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5559354-59A0-4FB6-5DF3-B86CC7A0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19" y="2812654"/>
            <a:ext cx="4794531" cy="252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517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40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Previous Attempts</a:t>
            </a:r>
          </a:p>
        </p:txBody>
      </p:sp>
      <p:pic>
        <p:nvPicPr>
          <p:cNvPr id="26" name="וידאו 25" descr="Different Hand Drawn Graphs">
            <a:extLst>
              <a:ext uri="{FF2B5EF4-FFF2-40B4-BE49-F238E27FC236}">
                <a16:creationId xmlns:a16="http://schemas.microsoft.com/office/drawing/2014/main" id="{5FAEBFA3-8ADD-762B-BD2D-0F17C8448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842" r="26186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7" name="מציין מיקום תוכן 4">
            <a:extLst>
              <a:ext uri="{FF2B5EF4-FFF2-40B4-BE49-F238E27FC236}">
                <a16:creationId xmlns:a16="http://schemas.microsoft.com/office/drawing/2014/main" id="{DD0EE580-8502-77EF-397F-8D1B1D16EC6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1967229"/>
            <a:ext cx="6250595" cy="438912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Initially, we used a simpler model for facial recognition, but it didn't perform well.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To improve, we increased model complexity and expanded the number of parameters.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Overfitting was an issue, so we limited epochs and increased the training data (different split).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These adjustments greatly improved accuracy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0186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{991D5536-A902-4DB7-83AF-5C0888EB067A}tf67328976_win32</Template>
  <TotalTime>75</TotalTime>
  <Words>411</Words>
  <Application>Microsoft Office PowerPoint</Application>
  <PresentationFormat>מסך רחב</PresentationFormat>
  <Paragraphs>114</Paragraphs>
  <Slides>13</Slides>
  <Notes>6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Calibri</vt:lpstr>
      <vt:lpstr>Söhne</vt:lpstr>
      <vt:lpstr>Tenorite</vt:lpstr>
      <vt:lpstr>Wingdings</vt:lpstr>
      <vt:lpstr>Custom</vt:lpstr>
      <vt:lpstr>Final Report - Facial Expressions classification</vt:lpstr>
      <vt:lpstr>AGENDA</vt:lpstr>
      <vt:lpstr>Introduction </vt:lpstr>
      <vt:lpstr>Project description </vt:lpstr>
      <vt:lpstr>Data DESCRIPTION </vt:lpstr>
      <vt:lpstr>Data PROCESSING </vt:lpstr>
      <vt:lpstr>Model Architecture </vt:lpstr>
      <vt:lpstr>Training process  </vt:lpstr>
      <vt:lpstr>Previous Attempts</vt:lpstr>
      <vt:lpstr>מצגת של PowerPoint‏</vt:lpstr>
      <vt:lpstr>Results &amp; comparison 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Report - Facial Expressions classification</dc:title>
  <dc:creator>משה עופר</dc:creator>
  <cp:lastModifiedBy>משה עופר</cp:lastModifiedBy>
  <cp:revision>1</cp:revision>
  <dcterms:created xsi:type="dcterms:W3CDTF">2024-03-14T12:36:26Z</dcterms:created>
  <dcterms:modified xsi:type="dcterms:W3CDTF">2024-03-14T13:52:07Z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